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 id="2147483658" r:id="rId2"/>
  </p:sldMasterIdLst>
  <p:notesMasterIdLst>
    <p:notesMasterId r:id="rId1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9926638" cy="67976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654750" y="509825"/>
            <a:ext cx="6618075" cy="25491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92650" y="3228875"/>
            <a:ext cx="7941300" cy="305895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Google Shape;35;p1:notes"/>
          <p:cNvSpPr txBox="1">
            <a:spLocks noGrp="1"/>
          </p:cNvSpPr>
          <p:nvPr>
            <p:ph type="body" idx="1"/>
          </p:nvPr>
        </p:nvSpPr>
        <p:spPr>
          <a:xfrm>
            <a:off x="992650" y="3228875"/>
            <a:ext cx="7941300" cy="30589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 name="Google Shape;36;p1: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d346a1549_0_27: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g3d346a1549_0_27: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d346a1549_0_20: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g3d346a1549_0_20: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1:notes"/>
          <p:cNvSpPr txBox="1">
            <a:spLocks noGrp="1"/>
          </p:cNvSpPr>
          <p:nvPr>
            <p:ph type="body" idx="1"/>
          </p:nvPr>
        </p:nvSpPr>
        <p:spPr>
          <a:xfrm>
            <a:off x="992650" y="3228875"/>
            <a:ext cx="7941300" cy="30589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11: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2:notes"/>
          <p:cNvSpPr txBox="1">
            <a:spLocks noGrp="1"/>
          </p:cNvSpPr>
          <p:nvPr>
            <p:ph type="body" idx="1"/>
          </p:nvPr>
        </p:nvSpPr>
        <p:spPr>
          <a:xfrm>
            <a:off x="992650" y="3228875"/>
            <a:ext cx="7941300" cy="30589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 name="Google Shape;43;p2: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3d346a1549_0_8: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 name="Google Shape;50;g3d346a1549_0_8: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d346a1549_0_46: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 name="Google Shape;57;g3d346a1549_0_46: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d346a1549_0_34: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g3d346a1549_0_34: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d346a1549_0_14: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 name="Google Shape;70;g3d346a1549_0_14: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43f1ffcc6f_0_11: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 name="Google Shape;76;g43f1ffcc6f_0_11: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43f1ffcc6f_0_22: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g43f1ffcc6f_0_22: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d346a1549_0_2:notes"/>
          <p:cNvSpPr txBox="1">
            <a:spLocks noGrp="1"/>
          </p:cNvSpPr>
          <p:nvPr>
            <p:ph type="body" idx="1"/>
          </p:nvPr>
        </p:nvSpPr>
        <p:spPr>
          <a:xfrm>
            <a:off x="992650" y="3228875"/>
            <a:ext cx="7941300" cy="30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g3d346a1549_0_2:notes"/>
          <p:cNvSpPr>
            <a:spLocks noGrp="1" noRot="1" noChangeAspect="1"/>
          </p:cNvSpPr>
          <p:nvPr>
            <p:ph type="sldImg" idx="2"/>
          </p:nvPr>
        </p:nvSpPr>
        <p:spPr>
          <a:xfrm>
            <a:off x="2697163" y="509588"/>
            <a:ext cx="4532312"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1524000" y="1122363"/>
            <a:ext cx="9144000" cy="1248878"/>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chemeClr val="dk2"/>
              </a:buClr>
              <a:buSzPts val="6000"/>
              <a:buFont typeface="Arial"/>
              <a:buNone/>
              <a:defRPr sz="6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2"/>
          <p:cNvSpPr txBox="1">
            <a:spLocks noGrp="1"/>
          </p:cNvSpPr>
          <p:nvPr>
            <p:ph type="subTitle" idx="1"/>
          </p:nvPr>
        </p:nvSpPr>
        <p:spPr>
          <a:xfrm>
            <a:off x="1524000" y="2625645"/>
            <a:ext cx="9144000" cy="1093948"/>
          </a:xfrm>
          <a:prstGeom prst="rect">
            <a:avLst/>
          </a:prstGeom>
          <a:noFill/>
          <a:ln>
            <a:noFill/>
          </a:ln>
        </p:spPr>
        <p:txBody>
          <a:bodyPr spcFirstLastPara="1" wrap="square" lIns="91425" tIns="45700" rIns="91425" bIns="45700" anchor="t" anchorCtr="0"/>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2"/>
              </a:buClr>
              <a:buSzPts val="4400"/>
              <a:buFont typeface="Arial"/>
              <a:buNone/>
              <a:defRPr sz="44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831850" y="86603"/>
            <a:ext cx="10515600" cy="2782614"/>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2"/>
              </a:buClr>
              <a:buSzPts val="6000"/>
              <a:buFont typeface="Arial"/>
              <a:buNone/>
              <a:defRPr sz="6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4"/>
          <p:cNvSpPr txBox="1">
            <a:spLocks noGrp="1"/>
          </p:cNvSpPr>
          <p:nvPr>
            <p:ph type="body" idx="1"/>
          </p:nvPr>
        </p:nvSpPr>
        <p:spPr>
          <a:xfrm>
            <a:off x="831850" y="2913681"/>
            <a:ext cx="10515600" cy="693481"/>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8"/>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dk2"/>
        </a:solidFill>
        <a:effectLst/>
      </p:bgPr>
    </p:bg>
    <p:spTree>
      <p:nvGrpSpPr>
        <p:cNvPr id="1" name="Shape 19"/>
        <p:cNvGrpSpPr/>
        <p:nvPr/>
      </p:nvGrpSpPr>
      <p:grpSpPr>
        <a:xfrm>
          <a:off x="0" y="0"/>
          <a:ext cx="0" cy="0"/>
          <a:chOff x="0" y="0"/>
          <a:chExt cx="0" cy="0"/>
        </a:xfrm>
      </p:grpSpPr>
      <p:sp>
        <p:nvSpPr>
          <p:cNvPr id="20" name="Google Shape;2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lt1"/>
              </a:buClr>
              <a:buSzPts val="4400"/>
              <a:buFont typeface="Arial"/>
              <a:buNone/>
              <a:defRPr sz="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 name="Google Shape;21;p6"/>
          <p:cNvSpPr txBox="1">
            <a:spLocks noGrp="1"/>
          </p:cNvSpPr>
          <p:nvPr>
            <p:ph type="body" idx="1"/>
          </p:nvPr>
        </p:nvSpPr>
        <p:spPr>
          <a:xfrm>
            <a:off x="839788" y="1690688"/>
            <a:ext cx="3932237" cy="3119034"/>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90000"/>
              </a:lnSpc>
              <a:spcBef>
                <a:spcPts val="5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L="1371600" marR="0" lvl="2" indent="-228600" algn="l" rtl="0">
              <a:lnSpc>
                <a:spcPct val="90000"/>
              </a:lnSpc>
              <a:spcBef>
                <a:spcPts val="50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4pPr>
            <a:lvl5pPr marL="2286000" marR="0" lvl="4" indent="-228600" algn="l" rtl="0">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5pPr>
            <a:lvl6pPr marL="2743200" marR="0" lvl="5" indent="-228600" algn="l" rtl="0">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6pPr>
            <a:lvl7pPr marL="3200400" marR="0" lvl="6" indent="-228600" algn="l" rtl="0">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7pPr>
            <a:lvl8pPr marL="3657600" marR="0" lvl="7" indent="-228600" algn="l" rtl="0">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8pPr>
            <a:lvl9pPr marL="4114800" marR="0" lvl="8" indent="-228600" algn="l" rtl="0">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Custom Layout">
  <p:cSld name="1_Custom Layout">
    <p:bg>
      <p:bgPr>
        <a:solidFill>
          <a:schemeClr val="dk2"/>
        </a:solidFill>
        <a:effectLst/>
      </p:bgPr>
    </p:bg>
    <p:spTree>
      <p:nvGrpSpPr>
        <p:cNvPr id="1" name="Shape 22"/>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23"/>
        <p:cNvGrpSpPr/>
        <p:nvPr/>
      </p:nvGrpSpPr>
      <p:grpSpPr>
        <a:xfrm>
          <a:off x="0" y="0"/>
          <a:ext cx="0" cy="0"/>
          <a:chOff x="0" y="0"/>
          <a:chExt cx="0" cy="0"/>
        </a:xfrm>
      </p:grpSpPr>
      <p:sp>
        <p:nvSpPr>
          <p:cNvPr id="24" name="Google Shape;24;p8"/>
          <p:cNvSpPr txBox="1">
            <a:spLocks noGrp="1"/>
          </p:cNvSpPr>
          <p:nvPr>
            <p:ph type="title"/>
          </p:nvPr>
        </p:nvSpPr>
        <p:spPr>
          <a:xfrm>
            <a:off x="839788" y="457200"/>
            <a:ext cx="4615615" cy="999641"/>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2"/>
              </a:buClr>
              <a:buSzPts val="3200"/>
              <a:buFont typeface="Arial"/>
              <a:buNone/>
              <a:defRPr sz="32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8"/>
          <p:cNvSpPr txBox="1">
            <a:spLocks noGrp="1"/>
          </p:cNvSpPr>
          <p:nvPr>
            <p:ph type="body" idx="1"/>
          </p:nvPr>
        </p:nvSpPr>
        <p:spPr>
          <a:xfrm>
            <a:off x="839788" y="1530458"/>
            <a:ext cx="3932237" cy="3119034"/>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6"/>
        <p:cNvGrpSpPr/>
        <p:nvPr/>
      </p:nvGrpSpPr>
      <p:grpSpPr>
        <a:xfrm>
          <a:off x="0" y="0"/>
          <a:ext cx="0" cy="0"/>
          <a:chOff x="0" y="0"/>
          <a:chExt cx="0" cy="0"/>
        </a:xfrm>
      </p:grpSpPr>
      <p:sp>
        <p:nvSpPr>
          <p:cNvPr id="27" name="Google Shape;27;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2"/>
              </a:buClr>
              <a:buSzPts val="3200"/>
              <a:buFont typeface="Arial"/>
              <a:buNone/>
              <a:defRPr sz="32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9"/>
          <p:cNvSpPr>
            <a:spLocks noGrp="1"/>
          </p:cNvSpPr>
          <p:nvPr>
            <p:ph type="pic" idx="2"/>
          </p:nvPr>
        </p:nvSpPr>
        <p:spPr>
          <a:xfrm>
            <a:off x="5183188" y="987425"/>
            <a:ext cx="6172200" cy="4189009"/>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1"/>
          </p:nvPr>
        </p:nvSpPr>
        <p:spPr>
          <a:xfrm>
            <a:off x="839788" y="2057400"/>
            <a:ext cx="3932237" cy="3119034"/>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2"/>
        <p:cNvGrpSpPr/>
        <p:nvPr/>
      </p:nvGrpSpPr>
      <p:grpSpPr>
        <a:xfrm>
          <a:off x="0" y="0"/>
          <a:ext cx="0" cy="0"/>
          <a:chOff x="0" y="0"/>
          <a:chExt cx="0" cy="0"/>
        </a:xfrm>
      </p:grpSpPr>
      <p:sp>
        <p:nvSpPr>
          <p:cNvPr id="33" name="Google Shape;33;p11"/>
          <p:cNvSpPr txBox="1">
            <a:spLocks noGrp="1"/>
          </p:cNvSpPr>
          <p:nvPr>
            <p:ph type="ctrTitle"/>
          </p:nvPr>
        </p:nvSpPr>
        <p:spPr>
          <a:xfrm>
            <a:off x="0" y="4779962"/>
            <a:ext cx="12192000" cy="1248878"/>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chemeClr val="lt1"/>
              </a:buClr>
              <a:buSzPts val="6000"/>
              <a:buFont typeface="Arial"/>
              <a:buNone/>
              <a:defRPr sz="6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2"/>
              </a:buClr>
              <a:buSzPts val="4400"/>
              <a:buFont typeface="Arial"/>
              <a:buNone/>
              <a:defRPr sz="44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180097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p:nvPr/>
        </p:nvSpPr>
        <p:spPr>
          <a:xfrm>
            <a:off x="0" y="5501898"/>
            <a:ext cx="12192000" cy="1356102"/>
          </a:xfrm>
          <a:prstGeom prst="rect">
            <a:avLst/>
          </a:prstGeom>
          <a:solidFill>
            <a:srgbClr val="0000B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9" name="Google Shape;9;p1"/>
          <p:cNvPicPr preferRelativeResize="0"/>
          <p:nvPr/>
        </p:nvPicPr>
        <p:blipFill rotWithShape="1">
          <a:blip r:embed="rId10">
            <a:alphaModFix/>
          </a:blip>
          <a:srcRect/>
          <a:stretch/>
        </p:blipFill>
        <p:spPr>
          <a:xfrm>
            <a:off x="9236992" y="5857672"/>
            <a:ext cx="2619213" cy="65598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B3"/>
        </a:solidFill>
        <a:effectLst/>
      </p:bgPr>
    </p:bg>
    <p:spTree>
      <p:nvGrpSpPr>
        <p:cNvPr id="1" name="Shape 30"/>
        <p:cNvGrpSpPr/>
        <p:nvPr/>
      </p:nvGrpSpPr>
      <p:grpSpPr>
        <a:xfrm>
          <a:off x="0" y="0"/>
          <a:ext cx="0" cy="0"/>
          <a:chOff x="0" y="0"/>
          <a:chExt cx="0" cy="0"/>
        </a:xfrm>
      </p:grpSpPr>
      <p:pic>
        <p:nvPicPr>
          <p:cNvPr id="31" name="Google Shape;31;p10"/>
          <p:cNvPicPr preferRelativeResize="0"/>
          <p:nvPr/>
        </p:nvPicPr>
        <p:blipFill rotWithShape="1">
          <a:blip r:embed="rId3">
            <a:alphaModFix/>
          </a:blip>
          <a:srcRect/>
          <a:stretch/>
        </p:blipFill>
        <p:spPr>
          <a:xfrm>
            <a:off x="4647576" y="1033093"/>
            <a:ext cx="2896847" cy="340471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xmuFBlhLZq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Google Shape;38;p12"/>
          <p:cNvSpPr txBox="1">
            <a:spLocks noGrp="1"/>
          </p:cNvSpPr>
          <p:nvPr>
            <p:ph type="ctrTitle"/>
          </p:nvPr>
        </p:nvSpPr>
        <p:spPr>
          <a:xfrm>
            <a:off x="224150" y="287875"/>
            <a:ext cx="10189800" cy="2208000"/>
          </a:xfrm>
          <a:prstGeom prst="rect">
            <a:avLst/>
          </a:prstGeom>
          <a:noFill/>
          <a:ln>
            <a:noFill/>
          </a:ln>
        </p:spPr>
        <p:txBody>
          <a:bodyPr spcFirstLastPara="1" wrap="square" lIns="91425" tIns="45700" rIns="91425" bIns="45700" anchor="b" anchorCtr="0">
            <a:noAutofit/>
          </a:bodyPr>
          <a:lstStyle/>
          <a:p>
            <a:pPr marL="0" marR="0" lvl="0" indent="0" algn="l" rtl="0">
              <a:lnSpc>
                <a:spcPct val="90000"/>
              </a:lnSpc>
              <a:spcBef>
                <a:spcPts val="0"/>
              </a:spcBef>
              <a:spcAft>
                <a:spcPts val="0"/>
              </a:spcAft>
              <a:buClr>
                <a:schemeClr val="dk2"/>
              </a:buClr>
              <a:buSzPts val="6000"/>
              <a:buFont typeface="Arial"/>
              <a:buNone/>
            </a:pPr>
            <a:r>
              <a:rPr lang="en-GB"/>
              <a:t>London’s  </a:t>
            </a:r>
            <a:endParaRPr/>
          </a:p>
          <a:p>
            <a:pPr marL="0" marR="0" lvl="0" indent="0" algn="l" rtl="0">
              <a:lnSpc>
                <a:spcPct val="90000"/>
              </a:lnSpc>
              <a:spcBef>
                <a:spcPts val="0"/>
              </a:spcBef>
              <a:spcAft>
                <a:spcPts val="0"/>
              </a:spcAft>
              <a:buClr>
                <a:schemeClr val="dk2"/>
              </a:buClr>
              <a:buSzPts val="6000"/>
              <a:buFont typeface="Arial"/>
              <a:buNone/>
            </a:pPr>
            <a:r>
              <a:rPr lang="en-GB"/>
              <a:t>Labour Market Information</a:t>
            </a:r>
            <a:endParaRPr sz="6000" b="0" i="0" u="none" strike="noStrike" cap="none">
              <a:solidFill>
                <a:schemeClr val="dk2"/>
              </a:solidFill>
              <a:latin typeface="Arial"/>
              <a:ea typeface="Arial"/>
              <a:cs typeface="Arial"/>
              <a:sym typeface="Arial"/>
            </a:endParaRPr>
          </a:p>
        </p:txBody>
      </p:sp>
      <p:sp>
        <p:nvSpPr>
          <p:cNvPr id="39" name="Google Shape;39;p12"/>
          <p:cNvSpPr txBox="1">
            <a:spLocks noGrp="1"/>
          </p:cNvSpPr>
          <p:nvPr>
            <p:ph type="subTitle" idx="1"/>
          </p:nvPr>
        </p:nvSpPr>
        <p:spPr>
          <a:xfrm>
            <a:off x="403450" y="3646350"/>
            <a:ext cx="5543100" cy="8514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dk2"/>
              </a:buClr>
              <a:buSzPts val="3200"/>
              <a:buFont typeface="Arial"/>
              <a:buNone/>
            </a:pPr>
            <a:r>
              <a:rPr lang="en-GB" sz="3200">
                <a:solidFill>
                  <a:schemeClr val="dk2"/>
                </a:solidFill>
              </a:rPr>
              <a:t>Why is this important to </a:t>
            </a:r>
            <a:r>
              <a:rPr lang="en-GB" sz="3200" b="1" u="sng">
                <a:solidFill>
                  <a:schemeClr val="dk2"/>
                </a:solidFill>
              </a:rPr>
              <a:t>you</a:t>
            </a:r>
            <a:r>
              <a:rPr lang="en-GB" sz="3200">
                <a:solidFill>
                  <a:schemeClr val="dk2"/>
                </a:solidFill>
              </a:rPr>
              <a:t>? </a:t>
            </a:r>
            <a:endParaRPr sz="3200" b="0" i="0" u="none" strike="noStrike" cap="none">
              <a:solidFill>
                <a:schemeClr val="dk2"/>
              </a:solidFill>
              <a:latin typeface="Arial"/>
              <a:ea typeface="Arial"/>
              <a:cs typeface="Arial"/>
              <a:sym typeface="Arial"/>
            </a:endParaRPr>
          </a:p>
        </p:txBody>
      </p:sp>
      <p:pic>
        <p:nvPicPr>
          <p:cNvPr id="40" name="Google Shape;40;p12"/>
          <p:cNvPicPr preferRelativeResize="0"/>
          <p:nvPr/>
        </p:nvPicPr>
        <p:blipFill>
          <a:blip r:embed="rId3">
            <a:alphaModFix/>
          </a:blip>
          <a:stretch>
            <a:fillRect/>
          </a:stretch>
        </p:blipFill>
        <p:spPr>
          <a:xfrm>
            <a:off x="8175800" y="2882017"/>
            <a:ext cx="3864187" cy="257738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1"/>
          <p:cNvSpPr txBox="1">
            <a:spLocks noGrp="1"/>
          </p:cNvSpPr>
          <p:nvPr>
            <p:ph type="title"/>
          </p:nvPr>
        </p:nvSpPr>
        <p:spPr>
          <a:xfrm>
            <a:off x="138550" y="157025"/>
            <a:ext cx="11963700" cy="5160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2"/>
              </a:buClr>
              <a:buSzPts val="4400"/>
              <a:buFont typeface="Arial"/>
              <a:buNone/>
            </a:pPr>
            <a:r>
              <a:rPr lang="en-GB" b="1"/>
              <a:t>London LMI - The Future</a:t>
            </a:r>
            <a:endParaRPr sz="4400" b="1" i="0" u="none" strike="noStrike" cap="none">
              <a:solidFill>
                <a:schemeClr val="dk2"/>
              </a:solidFill>
              <a:latin typeface="Arial"/>
              <a:ea typeface="Arial"/>
              <a:cs typeface="Arial"/>
              <a:sym typeface="Arial"/>
            </a:endParaRPr>
          </a:p>
        </p:txBody>
      </p:sp>
      <p:pic>
        <p:nvPicPr>
          <p:cNvPr id="98" name="Google Shape;98;p21"/>
          <p:cNvPicPr preferRelativeResize="0"/>
          <p:nvPr/>
        </p:nvPicPr>
        <p:blipFill>
          <a:blip r:embed="rId3">
            <a:alphaModFix/>
          </a:blip>
          <a:stretch>
            <a:fillRect/>
          </a:stretch>
        </p:blipFill>
        <p:spPr>
          <a:xfrm>
            <a:off x="69275" y="1306478"/>
            <a:ext cx="12053450" cy="313432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2"/>
          <p:cNvSpPr txBox="1">
            <a:spLocks noGrp="1"/>
          </p:cNvSpPr>
          <p:nvPr>
            <p:ph type="title"/>
          </p:nvPr>
        </p:nvSpPr>
        <p:spPr>
          <a:xfrm>
            <a:off x="138545" y="-6"/>
            <a:ext cx="11859600" cy="7575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2"/>
              </a:buClr>
              <a:buSzPts val="4400"/>
              <a:buFont typeface="Arial"/>
              <a:buNone/>
            </a:pPr>
            <a:r>
              <a:rPr lang="en-GB" b="1"/>
              <a:t>London LMI - the impact on you!</a:t>
            </a:r>
            <a:endParaRPr sz="4400" b="1" i="0" u="none" strike="noStrike" cap="none">
              <a:solidFill>
                <a:schemeClr val="dk2"/>
              </a:solidFill>
              <a:latin typeface="Arial"/>
              <a:ea typeface="Arial"/>
              <a:cs typeface="Arial"/>
              <a:sym typeface="Arial"/>
            </a:endParaRPr>
          </a:p>
        </p:txBody>
      </p:sp>
      <p:sp>
        <p:nvSpPr>
          <p:cNvPr id="104" name="Google Shape;104;p22"/>
          <p:cNvSpPr txBox="1"/>
          <p:nvPr/>
        </p:nvSpPr>
        <p:spPr>
          <a:xfrm>
            <a:off x="138545" y="1205346"/>
            <a:ext cx="11859600" cy="40224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2"/>
              </a:buClr>
              <a:buSzPts val="4400"/>
              <a:buFont typeface="Arial"/>
              <a:buNone/>
            </a:pPr>
            <a:endParaRPr sz="4400" b="0" i="0" u="none" strike="noStrike" cap="none">
              <a:solidFill>
                <a:schemeClr val="dk2"/>
              </a:solidFill>
              <a:latin typeface="Arial"/>
              <a:ea typeface="Arial"/>
              <a:cs typeface="Arial"/>
              <a:sym typeface="Arial"/>
            </a:endParaRPr>
          </a:p>
        </p:txBody>
      </p:sp>
      <p:sp>
        <p:nvSpPr>
          <p:cNvPr id="105" name="Google Shape;105;p22"/>
          <p:cNvSpPr txBox="1"/>
          <p:nvPr/>
        </p:nvSpPr>
        <p:spPr>
          <a:xfrm>
            <a:off x="74750" y="852375"/>
            <a:ext cx="12012600" cy="4572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r>
              <a:rPr lang="en-GB" sz="2400" b="1">
                <a:solidFill>
                  <a:schemeClr val="dk2"/>
                </a:solidFill>
              </a:rPr>
              <a:t>So, how does this help you and what can you do?</a:t>
            </a:r>
            <a:r>
              <a:rPr lang="en-GB" sz="2100" b="1">
                <a:solidFill>
                  <a:schemeClr val="dk2"/>
                </a:solidFill>
              </a:rPr>
              <a:t> </a:t>
            </a:r>
            <a:endParaRPr sz="2100" b="1">
              <a:solidFill>
                <a:schemeClr val="dk2"/>
              </a:solidFill>
            </a:endParaRPr>
          </a:p>
          <a:p>
            <a:pPr marL="0" marR="0" lvl="0" indent="0" algn="l" rtl="0">
              <a:lnSpc>
                <a:spcPct val="90000"/>
              </a:lnSpc>
              <a:spcBef>
                <a:spcPts val="0"/>
              </a:spcBef>
              <a:spcAft>
                <a:spcPts val="0"/>
              </a:spcAft>
              <a:buNone/>
            </a:pPr>
            <a:endParaRPr sz="2100" b="1">
              <a:solidFill>
                <a:schemeClr val="dk2"/>
              </a:solidFill>
            </a:endParaRPr>
          </a:p>
          <a:p>
            <a:pPr marL="0" marR="0" lvl="0" indent="0" algn="l" rtl="0">
              <a:lnSpc>
                <a:spcPct val="90000"/>
              </a:lnSpc>
              <a:spcBef>
                <a:spcPts val="0"/>
              </a:spcBef>
              <a:spcAft>
                <a:spcPts val="0"/>
              </a:spcAft>
              <a:buNone/>
            </a:pPr>
            <a:r>
              <a:rPr lang="en-GB" sz="2400" b="1">
                <a:solidFill>
                  <a:schemeClr val="dk2"/>
                </a:solidFill>
              </a:rPr>
              <a:t>Looking Forwards…..Learn. </a:t>
            </a:r>
            <a:endParaRPr sz="2400" b="1">
              <a:solidFill>
                <a:schemeClr val="dk2"/>
              </a:solidFill>
            </a:endParaRPr>
          </a:p>
          <a:p>
            <a:pPr marL="0" marR="0" lvl="0" indent="0" algn="l" rtl="0">
              <a:lnSpc>
                <a:spcPct val="90000"/>
              </a:lnSpc>
              <a:spcBef>
                <a:spcPts val="0"/>
              </a:spcBef>
              <a:spcAft>
                <a:spcPts val="0"/>
              </a:spcAft>
              <a:buNone/>
            </a:pPr>
            <a:r>
              <a:rPr lang="en-GB" sz="2100">
                <a:solidFill>
                  <a:schemeClr val="dk2"/>
                </a:solidFill>
              </a:rPr>
              <a:t>From other people and from employers, universities and apprenticeship providers about what qualifications and skills you need to be successful in different careers. </a:t>
            </a:r>
            <a:endParaRPr sz="2100">
              <a:solidFill>
                <a:schemeClr val="dk2"/>
              </a:solidFill>
            </a:endParaRPr>
          </a:p>
          <a:p>
            <a:pPr marL="0" marR="0" lvl="0" indent="0" algn="l" rtl="0">
              <a:lnSpc>
                <a:spcPct val="90000"/>
              </a:lnSpc>
              <a:spcBef>
                <a:spcPts val="0"/>
              </a:spcBef>
              <a:spcAft>
                <a:spcPts val="0"/>
              </a:spcAft>
              <a:buNone/>
            </a:pPr>
            <a:endParaRPr sz="2100" b="1">
              <a:solidFill>
                <a:schemeClr val="dk2"/>
              </a:solidFill>
            </a:endParaRPr>
          </a:p>
          <a:p>
            <a:pPr marL="0" marR="0" lvl="0" indent="0" algn="l" rtl="0">
              <a:lnSpc>
                <a:spcPct val="90000"/>
              </a:lnSpc>
              <a:spcBef>
                <a:spcPts val="0"/>
              </a:spcBef>
              <a:spcAft>
                <a:spcPts val="0"/>
              </a:spcAft>
              <a:buNone/>
            </a:pPr>
            <a:r>
              <a:rPr lang="en-GB" sz="2400" b="1">
                <a:solidFill>
                  <a:schemeClr val="dk2"/>
                </a:solidFill>
              </a:rPr>
              <a:t>Looking Outwards…..Research.</a:t>
            </a:r>
            <a:endParaRPr sz="2400" b="1">
              <a:solidFill>
                <a:schemeClr val="dk2"/>
              </a:solidFill>
            </a:endParaRPr>
          </a:p>
          <a:p>
            <a:pPr marL="0" marR="0" lvl="0" indent="0" algn="l" rtl="0">
              <a:lnSpc>
                <a:spcPct val="90000"/>
              </a:lnSpc>
              <a:spcBef>
                <a:spcPts val="0"/>
              </a:spcBef>
              <a:spcAft>
                <a:spcPts val="0"/>
              </a:spcAft>
              <a:buNone/>
            </a:pPr>
            <a:r>
              <a:rPr lang="en-GB" sz="2100">
                <a:solidFill>
                  <a:schemeClr val="dk2"/>
                </a:solidFill>
              </a:rPr>
              <a:t>Find out about your possible career pathways and options and see what different opportunities there are for you in your local area, in London, the UK and the whole world!!   </a:t>
            </a:r>
            <a:endParaRPr sz="2100">
              <a:solidFill>
                <a:schemeClr val="dk2"/>
              </a:solidFill>
            </a:endParaRPr>
          </a:p>
          <a:p>
            <a:pPr marL="0" marR="0" lvl="0" indent="0" algn="l" rtl="0">
              <a:lnSpc>
                <a:spcPct val="90000"/>
              </a:lnSpc>
              <a:spcBef>
                <a:spcPts val="0"/>
              </a:spcBef>
              <a:spcAft>
                <a:spcPts val="0"/>
              </a:spcAft>
              <a:buNone/>
            </a:pPr>
            <a:endParaRPr sz="2100">
              <a:solidFill>
                <a:schemeClr val="dk2"/>
              </a:solidFill>
            </a:endParaRPr>
          </a:p>
          <a:p>
            <a:pPr marL="0" marR="0" lvl="0" indent="0" algn="l" rtl="0">
              <a:lnSpc>
                <a:spcPct val="90000"/>
              </a:lnSpc>
              <a:spcBef>
                <a:spcPts val="0"/>
              </a:spcBef>
              <a:spcAft>
                <a:spcPts val="0"/>
              </a:spcAft>
              <a:buNone/>
            </a:pPr>
            <a:r>
              <a:rPr lang="en-GB" sz="2400" b="1">
                <a:solidFill>
                  <a:schemeClr val="dk2"/>
                </a:solidFill>
              </a:rPr>
              <a:t>Taking Action…..Opportunities.</a:t>
            </a:r>
            <a:endParaRPr sz="2400" b="1">
              <a:solidFill>
                <a:schemeClr val="dk2"/>
              </a:solidFill>
            </a:endParaRPr>
          </a:p>
          <a:p>
            <a:pPr marL="0" marR="0" lvl="0" indent="0" algn="l" rtl="0">
              <a:lnSpc>
                <a:spcPct val="90000"/>
              </a:lnSpc>
              <a:spcBef>
                <a:spcPts val="0"/>
              </a:spcBef>
              <a:spcAft>
                <a:spcPts val="0"/>
              </a:spcAft>
              <a:buNone/>
            </a:pPr>
            <a:r>
              <a:rPr lang="en-GB" sz="2100">
                <a:solidFill>
                  <a:schemeClr val="dk2"/>
                </a:solidFill>
              </a:rPr>
              <a:t>What are you doing now to prepare for the future? Learn new skills, undertake visits, try new things, challenge yourself. How can you stand out? It's never too early to start thinking about </a:t>
            </a:r>
            <a:r>
              <a:rPr lang="en-GB" sz="2100" b="1">
                <a:solidFill>
                  <a:schemeClr val="dk2"/>
                </a:solidFill>
              </a:rPr>
              <a:t>your future!</a:t>
            </a:r>
            <a:endParaRPr sz="2100" b="1">
              <a:solidFill>
                <a:schemeClr val="dk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3"/>
          <p:cNvSpPr txBox="1">
            <a:spLocks noGrp="1"/>
          </p:cNvSpPr>
          <p:nvPr>
            <p:ph type="ctrTitle"/>
          </p:nvPr>
        </p:nvSpPr>
        <p:spPr>
          <a:xfrm>
            <a:off x="0" y="5153890"/>
            <a:ext cx="12192000" cy="1366983"/>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lt1"/>
              </a:buClr>
              <a:buSzPts val="6000"/>
              <a:buFont typeface="Arial"/>
              <a:buNone/>
            </a:pPr>
            <a:r>
              <a:rPr lang="en-GB" sz="6000" b="0" i="0" u="none" strike="noStrike" cap="none">
                <a:solidFill>
                  <a:schemeClr val="lt1"/>
                </a:solidFill>
                <a:latin typeface="Arial"/>
                <a:ea typeface="Arial"/>
                <a:cs typeface="Arial"/>
                <a:sym typeface="Arial"/>
              </a:rPr>
              <a:t>Looking forwards; </a:t>
            </a:r>
            <a:r>
              <a:rPr lang="en-GB"/>
              <a:t>L</a:t>
            </a:r>
            <a:r>
              <a:rPr lang="en-GB" sz="6000" b="0" i="0" u="none" strike="noStrike" cap="none">
                <a:solidFill>
                  <a:schemeClr val="lt1"/>
                </a:solidFill>
                <a:latin typeface="Arial"/>
                <a:ea typeface="Arial"/>
                <a:cs typeface="Arial"/>
                <a:sym typeface="Arial"/>
              </a:rPr>
              <a:t>ooking outwards; </a:t>
            </a:r>
            <a:r>
              <a:rPr lang="en-GB"/>
              <a:t>T</a:t>
            </a:r>
            <a:r>
              <a:rPr lang="en-GB" sz="6000" b="0" i="0" u="none" strike="noStrike" cap="none">
                <a:solidFill>
                  <a:schemeClr val="lt1"/>
                </a:solidFill>
                <a:latin typeface="Arial"/>
                <a:ea typeface="Arial"/>
                <a:cs typeface="Arial"/>
                <a:sym typeface="Arial"/>
              </a:rPr>
              <a:t>aking action.</a:t>
            </a:r>
            <a:endParaRPr sz="6000" b="0" i="0" u="none" strike="noStrike" cap="none">
              <a:solidFill>
                <a:schemeClr val="lt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13"/>
          <p:cNvSpPr txBox="1">
            <a:spLocks noGrp="1"/>
          </p:cNvSpPr>
          <p:nvPr>
            <p:ph type="title"/>
          </p:nvPr>
        </p:nvSpPr>
        <p:spPr>
          <a:xfrm>
            <a:off x="138545" y="157019"/>
            <a:ext cx="11859491" cy="757381"/>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2"/>
              </a:buClr>
              <a:buSzPts val="4400"/>
              <a:buFont typeface="Arial"/>
              <a:buNone/>
            </a:pPr>
            <a:r>
              <a:rPr lang="en-GB" b="1"/>
              <a:t>What is Labour Market Information (LMI)? </a:t>
            </a:r>
            <a:endParaRPr sz="4400" b="1" i="0" u="none" strike="noStrike" cap="none">
              <a:solidFill>
                <a:schemeClr val="dk2"/>
              </a:solidFill>
              <a:latin typeface="Arial"/>
              <a:ea typeface="Arial"/>
              <a:cs typeface="Arial"/>
              <a:sym typeface="Arial"/>
            </a:endParaRPr>
          </a:p>
        </p:txBody>
      </p:sp>
      <p:sp>
        <p:nvSpPr>
          <p:cNvPr id="46" name="Google Shape;46;p13"/>
          <p:cNvSpPr txBox="1"/>
          <p:nvPr/>
        </p:nvSpPr>
        <p:spPr>
          <a:xfrm>
            <a:off x="138545" y="1205346"/>
            <a:ext cx="11859491" cy="4022436"/>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2"/>
              </a:buClr>
              <a:buSzPts val="4400"/>
              <a:buFont typeface="Arial"/>
              <a:buNone/>
            </a:pPr>
            <a:endParaRPr sz="4400" b="0" i="0" u="none" strike="noStrike" cap="none">
              <a:solidFill>
                <a:schemeClr val="dk2"/>
              </a:solidFill>
              <a:latin typeface="Arial"/>
              <a:ea typeface="Arial"/>
              <a:cs typeface="Arial"/>
              <a:sym typeface="Arial"/>
            </a:endParaRPr>
          </a:p>
        </p:txBody>
      </p:sp>
      <p:sp>
        <p:nvSpPr>
          <p:cNvPr id="47" name="Google Shape;47;p13"/>
          <p:cNvSpPr txBox="1"/>
          <p:nvPr/>
        </p:nvSpPr>
        <p:spPr>
          <a:xfrm>
            <a:off x="138550" y="1106375"/>
            <a:ext cx="11859600" cy="43629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r>
              <a:rPr lang="en-GB" sz="2800">
                <a:solidFill>
                  <a:schemeClr val="dk2"/>
                </a:solidFill>
                <a:highlight>
                  <a:srgbClr val="FCFCFC"/>
                </a:highlight>
              </a:rPr>
              <a:t>Labour Market Information (LMI) describes all kinds of information used to make labour market decisions. </a:t>
            </a:r>
            <a:endParaRPr sz="2800">
              <a:solidFill>
                <a:schemeClr val="dk2"/>
              </a:solidFill>
              <a:highlight>
                <a:srgbClr val="FCFCFC"/>
              </a:highlight>
            </a:endParaRPr>
          </a:p>
          <a:p>
            <a:pPr marL="0" marR="0" lvl="0" indent="0" algn="l" rtl="0">
              <a:lnSpc>
                <a:spcPct val="90000"/>
              </a:lnSpc>
              <a:spcBef>
                <a:spcPts val="0"/>
              </a:spcBef>
              <a:spcAft>
                <a:spcPts val="0"/>
              </a:spcAft>
              <a:buNone/>
            </a:pPr>
            <a:endParaRPr sz="600">
              <a:solidFill>
                <a:schemeClr val="dk2"/>
              </a:solidFill>
              <a:highlight>
                <a:srgbClr val="FCFCFC"/>
              </a:highlight>
            </a:endParaRPr>
          </a:p>
          <a:p>
            <a:pPr marL="0" marR="0" lvl="0" indent="0" algn="l" rtl="0">
              <a:lnSpc>
                <a:spcPct val="90000"/>
              </a:lnSpc>
              <a:spcBef>
                <a:spcPts val="0"/>
              </a:spcBef>
              <a:spcAft>
                <a:spcPts val="0"/>
              </a:spcAft>
              <a:buNone/>
            </a:pPr>
            <a:r>
              <a:rPr lang="en-GB" sz="2800">
                <a:solidFill>
                  <a:schemeClr val="dk2"/>
                </a:solidFill>
                <a:highlight>
                  <a:srgbClr val="FCFCFC"/>
                </a:highlight>
              </a:rPr>
              <a:t>LMI can be a compilation of detailed statistical data on jobs and salaries, employers and employees, sectors, current employment conditions and future trends. </a:t>
            </a:r>
            <a:endParaRPr sz="2800">
              <a:solidFill>
                <a:schemeClr val="dk2"/>
              </a:solidFill>
              <a:highlight>
                <a:srgbClr val="FCFCFC"/>
              </a:highlight>
            </a:endParaRPr>
          </a:p>
          <a:p>
            <a:pPr marL="0" marR="0" lvl="0" indent="0" algn="l" rtl="0">
              <a:lnSpc>
                <a:spcPct val="90000"/>
              </a:lnSpc>
              <a:spcBef>
                <a:spcPts val="0"/>
              </a:spcBef>
              <a:spcAft>
                <a:spcPts val="0"/>
              </a:spcAft>
              <a:buNone/>
            </a:pPr>
            <a:endParaRPr sz="600">
              <a:solidFill>
                <a:schemeClr val="dk2"/>
              </a:solidFill>
              <a:highlight>
                <a:srgbClr val="FCFCFC"/>
              </a:highlight>
            </a:endParaRPr>
          </a:p>
          <a:p>
            <a:pPr marL="0" marR="0" lvl="0" indent="0" algn="l" rtl="0">
              <a:lnSpc>
                <a:spcPct val="90000"/>
              </a:lnSpc>
              <a:spcBef>
                <a:spcPts val="0"/>
              </a:spcBef>
              <a:spcAft>
                <a:spcPts val="0"/>
              </a:spcAft>
              <a:buNone/>
            </a:pPr>
            <a:r>
              <a:rPr lang="en-GB" sz="2800">
                <a:solidFill>
                  <a:schemeClr val="dk2"/>
                </a:solidFill>
                <a:highlight>
                  <a:srgbClr val="FCFCFC"/>
                </a:highlight>
              </a:rPr>
              <a:t>It may also include other kinds of information that inform labour market decisions, such as emerging technologies, the workplace environment, working conditions and the cost of living.</a:t>
            </a:r>
            <a:endParaRPr sz="2800">
              <a:solidFill>
                <a:schemeClr val="dk2"/>
              </a:solidFill>
              <a:highlight>
                <a:srgbClr val="FCFCFC"/>
              </a:highlight>
            </a:endParaRPr>
          </a:p>
          <a:p>
            <a:pPr marL="0" marR="0" lvl="0" indent="0" algn="l" rtl="0">
              <a:lnSpc>
                <a:spcPct val="90000"/>
              </a:lnSpc>
              <a:spcBef>
                <a:spcPts val="0"/>
              </a:spcBef>
              <a:spcAft>
                <a:spcPts val="0"/>
              </a:spcAft>
              <a:buNone/>
            </a:pPr>
            <a:endParaRPr sz="600">
              <a:solidFill>
                <a:schemeClr val="dk2"/>
              </a:solidFill>
              <a:highlight>
                <a:srgbClr val="FCFCFC"/>
              </a:highlight>
            </a:endParaRPr>
          </a:p>
          <a:p>
            <a:pPr marL="0" marR="0" lvl="0" indent="0" algn="l" rtl="0">
              <a:lnSpc>
                <a:spcPct val="90000"/>
              </a:lnSpc>
              <a:spcBef>
                <a:spcPts val="0"/>
              </a:spcBef>
              <a:spcAft>
                <a:spcPts val="0"/>
              </a:spcAft>
              <a:buNone/>
            </a:pPr>
            <a:r>
              <a:rPr lang="en-GB" sz="3000" b="1" u="sng">
                <a:solidFill>
                  <a:schemeClr val="hlink"/>
                </a:solidFill>
                <a:highlight>
                  <a:srgbClr val="FCFCFC"/>
                </a:highlight>
                <a:hlinkClick r:id="rId3"/>
              </a:rPr>
              <a:t>https://www.youtube.com/watch?v=xmuFBlhLZqk</a:t>
            </a:r>
            <a:r>
              <a:rPr lang="en-GB" sz="3000" b="1">
                <a:solidFill>
                  <a:schemeClr val="dk2"/>
                </a:solidFill>
                <a:highlight>
                  <a:srgbClr val="FCFCFC"/>
                </a:highlight>
              </a:rPr>
              <a:t> </a:t>
            </a:r>
            <a:endParaRPr sz="3000" b="1">
              <a:solidFill>
                <a:schemeClr val="dk2"/>
              </a:solidFill>
              <a:highlight>
                <a:srgbClr val="FCFCFC"/>
              </a:highlight>
            </a:endParaRPr>
          </a:p>
          <a:p>
            <a:pPr marL="0" marR="0" lvl="0" indent="0" algn="l" rtl="0">
              <a:lnSpc>
                <a:spcPct val="90000"/>
              </a:lnSpc>
              <a:spcBef>
                <a:spcPts val="0"/>
              </a:spcBef>
              <a:spcAft>
                <a:spcPts val="0"/>
              </a:spcAft>
              <a:buClr>
                <a:schemeClr val="dk2"/>
              </a:buClr>
              <a:buSzPts val="3600"/>
              <a:buFont typeface="Arial"/>
              <a:buNone/>
            </a:pPr>
            <a:endParaRPr sz="3600" b="0" i="0" u="none" strike="noStrike" cap="none">
              <a:solidFill>
                <a:schemeClr val="dk2"/>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14"/>
          <p:cNvSpPr txBox="1">
            <a:spLocks noGrp="1"/>
          </p:cNvSpPr>
          <p:nvPr>
            <p:ph type="title"/>
          </p:nvPr>
        </p:nvSpPr>
        <p:spPr>
          <a:xfrm>
            <a:off x="138545" y="157019"/>
            <a:ext cx="11859600" cy="7575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2"/>
              </a:buClr>
              <a:buSzPts val="4400"/>
              <a:buFont typeface="Arial"/>
              <a:buNone/>
            </a:pPr>
            <a:r>
              <a:rPr lang="en-GB" b="1"/>
              <a:t>Why was Logic School set up?</a:t>
            </a:r>
            <a:endParaRPr sz="4400" b="1" i="0" u="none" strike="noStrike" cap="none">
              <a:solidFill>
                <a:schemeClr val="dk2"/>
              </a:solidFill>
              <a:latin typeface="Arial"/>
              <a:ea typeface="Arial"/>
              <a:cs typeface="Arial"/>
              <a:sym typeface="Arial"/>
            </a:endParaRPr>
          </a:p>
        </p:txBody>
      </p:sp>
      <p:sp>
        <p:nvSpPr>
          <p:cNvPr id="53" name="Google Shape;53;p14"/>
          <p:cNvSpPr txBox="1"/>
          <p:nvPr/>
        </p:nvSpPr>
        <p:spPr>
          <a:xfrm>
            <a:off x="138545" y="1205346"/>
            <a:ext cx="11859600" cy="40224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2"/>
              </a:buClr>
              <a:buSzPts val="4400"/>
              <a:buFont typeface="Arial"/>
              <a:buNone/>
            </a:pPr>
            <a:endParaRPr sz="4400" b="0" i="0" u="none" strike="noStrike" cap="none">
              <a:solidFill>
                <a:schemeClr val="dk2"/>
              </a:solidFill>
              <a:latin typeface="Arial"/>
              <a:ea typeface="Arial"/>
              <a:cs typeface="Arial"/>
              <a:sym typeface="Arial"/>
            </a:endParaRPr>
          </a:p>
        </p:txBody>
      </p:sp>
      <p:sp>
        <p:nvSpPr>
          <p:cNvPr id="54" name="Google Shape;54;p14"/>
          <p:cNvSpPr txBox="1"/>
          <p:nvPr/>
        </p:nvSpPr>
        <p:spPr>
          <a:xfrm>
            <a:off x="138545" y="1205346"/>
            <a:ext cx="11859600" cy="4170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r>
              <a:rPr lang="en-GB" sz="2800">
                <a:solidFill>
                  <a:schemeClr val="dk2"/>
                </a:solidFill>
                <a:highlight>
                  <a:srgbClr val="FCFCFC"/>
                </a:highlight>
              </a:rPr>
              <a:t>Logic was set up to provide a link between Education and Employment.</a:t>
            </a:r>
            <a:endParaRPr sz="2800">
              <a:solidFill>
                <a:schemeClr val="dk2"/>
              </a:solidFill>
              <a:highlight>
                <a:srgbClr val="FCFCFC"/>
              </a:highlight>
            </a:endParaRPr>
          </a:p>
          <a:p>
            <a:pPr marL="0" lvl="0" indent="0" algn="l" rtl="0">
              <a:lnSpc>
                <a:spcPct val="90000"/>
              </a:lnSpc>
              <a:spcBef>
                <a:spcPts val="0"/>
              </a:spcBef>
              <a:spcAft>
                <a:spcPts val="0"/>
              </a:spcAft>
              <a:buNone/>
            </a:pPr>
            <a:r>
              <a:rPr lang="en-GB" sz="2800">
                <a:solidFill>
                  <a:schemeClr val="dk2"/>
                </a:solidFill>
                <a:highlight>
                  <a:srgbClr val="FCFCFC"/>
                </a:highlight>
              </a:rPr>
              <a:t>Employers complain that students do not have the right employability skills to be successful in employment.</a:t>
            </a:r>
            <a:endParaRPr sz="2800">
              <a:solidFill>
                <a:schemeClr val="dk2"/>
              </a:solidFill>
              <a:highlight>
                <a:srgbClr val="FCFCFC"/>
              </a:highlight>
            </a:endParaRPr>
          </a:p>
          <a:p>
            <a:pPr marL="0" lvl="0" indent="0" algn="l" rtl="0">
              <a:lnSpc>
                <a:spcPct val="90000"/>
              </a:lnSpc>
              <a:spcBef>
                <a:spcPts val="0"/>
              </a:spcBef>
              <a:spcAft>
                <a:spcPts val="0"/>
              </a:spcAft>
              <a:buNone/>
            </a:pPr>
            <a:endParaRPr sz="2800">
              <a:solidFill>
                <a:schemeClr val="dk2"/>
              </a:solidFill>
              <a:highlight>
                <a:srgbClr val="FCFCFC"/>
              </a:highlight>
            </a:endParaRPr>
          </a:p>
          <a:p>
            <a:pPr marL="0" lvl="0" indent="0" algn="l" rtl="0">
              <a:lnSpc>
                <a:spcPct val="90000"/>
              </a:lnSpc>
              <a:spcBef>
                <a:spcPts val="0"/>
              </a:spcBef>
              <a:spcAft>
                <a:spcPts val="0"/>
              </a:spcAft>
              <a:buNone/>
            </a:pPr>
            <a:r>
              <a:rPr lang="en-GB" sz="2800">
                <a:solidFill>
                  <a:schemeClr val="dk2"/>
                </a:solidFill>
                <a:highlight>
                  <a:srgbClr val="FCFCFC"/>
                </a:highlight>
              </a:rPr>
              <a:t>When setting up Logic, we looked at what was going to most benefit students in the local area in terms of employment opportunities?</a:t>
            </a:r>
            <a:endParaRPr sz="2800">
              <a:solidFill>
                <a:schemeClr val="dk2"/>
              </a:solidFill>
              <a:highlight>
                <a:srgbClr val="FCFCFC"/>
              </a:highlight>
            </a:endParaRPr>
          </a:p>
          <a:p>
            <a:pPr marL="0" lvl="0" indent="0" algn="l" rtl="0">
              <a:lnSpc>
                <a:spcPct val="90000"/>
              </a:lnSpc>
              <a:spcBef>
                <a:spcPts val="0"/>
              </a:spcBef>
              <a:spcAft>
                <a:spcPts val="0"/>
              </a:spcAft>
              <a:buNone/>
            </a:pPr>
            <a:endParaRPr sz="2800">
              <a:solidFill>
                <a:schemeClr val="dk2"/>
              </a:solidFill>
              <a:highlight>
                <a:srgbClr val="FCFCFC"/>
              </a:highlight>
            </a:endParaRPr>
          </a:p>
          <a:p>
            <a:pPr marL="0" lvl="0" indent="0" algn="l" rtl="0">
              <a:lnSpc>
                <a:spcPct val="90000"/>
              </a:lnSpc>
              <a:spcBef>
                <a:spcPts val="0"/>
              </a:spcBef>
              <a:spcAft>
                <a:spcPts val="0"/>
              </a:spcAft>
              <a:buClr>
                <a:schemeClr val="dk1"/>
              </a:buClr>
              <a:buSzPts val="1100"/>
              <a:buFont typeface="Arial"/>
              <a:buNone/>
            </a:pPr>
            <a:r>
              <a:rPr lang="en-GB" sz="2800">
                <a:solidFill>
                  <a:schemeClr val="dk2"/>
                </a:solidFill>
                <a:highlight>
                  <a:srgbClr val="FCFCFC"/>
                </a:highlight>
              </a:rPr>
              <a:t>As a result, we decided to specialise in Business, Finance, Computing and Creative Media? </a:t>
            </a:r>
            <a:r>
              <a:rPr lang="en-GB" sz="2800" b="1">
                <a:solidFill>
                  <a:schemeClr val="dk2"/>
                </a:solidFill>
                <a:highlight>
                  <a:srgbClr val="FCFCFC"/>
                </a:highlight>
              </a:rPr>
              <a:t>WHY?</a:t>
            </a:r>
            <a:endParaRPr sz="2800" b="1">
              <a:solidFill>
                <a:schemeClr val="dk2"/>
              </a:solidFill>
              <a:highlight>
                <a:srgbClr val="FCFCFC"/>
              </a:highlight>
            </a:endParaRPr>
          </a:p>
          <a:p>
            <a:pPr marL="0" marR="0" lvl="0" indent="0" algn="l" rtl="0">
              <a:lnSpc>
                <a:spcPct val="90000"/>
              </a:lnSpc>
              <a:spcBef>
                <a:spcPts val="0"/>
              </a:spcBef>
              <a:spcAft>
                <a:spcPts val="0"/>
              </a:spcAft>
              <a:buClr>
                <a:schemeClr val="dk2"/>
              </a:buClr>
              <a:buSzPts val="3600"/>
              <a:buFont typeface="Arial"/>
              <a:buNone/>
            </a:pPr>
            <a:endParaRPr sz="3600" b="0" i="0" u="none" strike="noStrike" cap="none">
              <a:solidFill>
                <a:schemeClr val="dk2"/>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138550" y="157025"/>
            <a:ext cx="4059900" cy="20100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2"/>
              </a:buClr>
              <a:buSzPts val="4400"/>
              <a:buFont typeface="Arial"/>
              <a:buNone/>
            </a:pPr>
            <a:r>
              <a:rPr lang="en-GB" b="1"/>
              <a:t>Why was Logic School set up?</a:t>
            </a:r>
            <a:endParaRPr sz="4400" b="1" i="0" u="none" strike="noStrike" cap="none">
              <a:solidFill>
                <a:schemeClr val="dk2"/>
              </a:solidFill>
              <a:latin typeface="Arial"/>
              <a:ea typeface="Arial"/>
              <a:cs typeface="Arial"/>
              <a:sym typeface="Arial"/>
            </a:endParaRPr>
          </a:p>
        </p:txBody>
      </p:sp>
      <p:pic>
        <p:nvPicPr>
          <p:cNvPr id="60" name="Google Shape;60;p15"/>
          <p:cNvPicPr preferRelativeResize="0"/>
          <p:nvPr/>
        </p:nvPicPr>
        <p:blipFill rotWithShape="1">
          <a:blip r:embed="rId3">
            <a:alphaModFix/>
          </a:blip>
          <a:srcRect l="8799" t="1860" r="7391" b="-1859"/>
          <a:stretch/>
        </p:blipFill>
        <p:spPr>
          <a:xfrm>
            <a:off x="4705700" y="84750"/>
            <a:ext cx="7486299" cy="5433576"/>
          </a:xfrm>
          <a:prstGeom prst="rect">
            <a:avLst/>
          </a:prstGeom>
          <a:noFill/>
          <a:ln>
            <a:noFill/>
          </a:ln>
        </p:spPr>
      </p:pic>
      <p:sp>
        <p:nvSpPr>
          <p:cNvPr id="61" name="Google Shape;61;p15"/>
          <p:cNvSpPr txBox="1"/>
          <p:nvPr/>
        </p:nvSpPr>
        <p:spPr>
          <a:xfrm>
            <a:off x="138550" y="2406175"/>
            <a:ext cx="4504200" cy="298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400">
                <a:solidFill>
                  <a:schemeClr val="dk2"/>
                </a:solidFill>
              </a:rPr>
              <a:t>Basically, the biggest </a:t>
            </a:r>
            <a:r>
              <a:rPr lang="en-GB" sz="2400" b="1">
                <a:solidFill>
                  <a:schemeClr val="dk2"/>
                </a:solidFill>
              </a:rPr>
              <a:t>growth from now to 2041 </a:t>
            </a:r>
            <a:r>
              <a:rPr lang="en-GB" sz="2400">
                <a:solidFill>
                  <a:schemeClr val="dk2"/>
                </a:solidFill>
              </a:rPr>
              <a:t>will be in:</a:t>
            </a:r>
            <a:endParaRPr sz="2400">
              <a:solidFill>
                <a:schemeClr val="dk2"/>
              </a:solidFill>
            </a:endParaRPr>
          </a:p>
          <a:p>
            <a:pPr marL="0" lvl="0" indent="0" algn="l" rtl="0">
              <a:spcBef>
                <a:spcPts val="0"/>
              </a:spcBef>
              <a:spcAft>
                <a:spcPts val="0"/>
              </a:spcAft>
              <a:buNone/>
            </a:pPr>
            <a:endParaRPr sz="2400">
              <a:solidFill>
                <a:schemeClr val="dk2"/>
              </a:solidFill>
            </a:endParaRPr>
          </a:p>
          <a:p>
            <a:pPr marL="457200" lvl="0" indent="-381000" algn="l" rtl="0">
              <a:spcBef>
                <a:spcPts val="0"/>
              </a:spcBef>
              <a:spcAft>
                <a:spcPts val="0"/>
              </a:spcAft>
              <a:buClr>
                <a:schemeClr val="dk2"/>
              </a:buClr>
              <a:buSzPts val="2400"/>
              <a:buChar char="●"/>
            </a:pPr>
            <a:r>
              <a:rPr lang="en-GB" sz="2400">
                <a:solidFill>
                  <a:schemeClr val="dk2"/>
                </a:solidFill>
              </a:rPr>
              <a:t>Professional, Real estate, Science and Technical services</a:t>
            </a:r>
            <a:endParaRPr sz="2400">
              <a:solidFill>
                <a:schemeClr val="dk2"/>
              </a:solidFill>
            </a:endParaRPr>
          </a:p>
          <a:p>
            <a:pPr marL="457200" lvl="0" indent="-381000" algn="l" rtl="0">
              <a:spcBef>
                <a:spcPts val="0"/>
              </a:spcBef>
              <a:spcAft>
                <a:spcPts val="0"/>
              </a:spcAft>
              <a:buClr>
                <a:schemeClr val="dk2"/>
              </a:buClr>
              <a:buSzPts val="2400"/>
              <a:buChar char="●"/>
            </a:pPr>
            <a:r>
              <a:rPr lang="en-GB" sz="2400">
                <a:solidFill>
                  <a:schemeClr val="dk2"/>
                </a:solidFill>
              </a:rPr>
              <a:t>Information and Communication</a:t>
            </a:r>
            <a:endParaRPr sz="240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6"/>
          <p:cNvSpPr txBox="1">
            <a:spLocks noGrp="1"/>
          </p:cNvSpPr>
          <p:nvPr>
            <p:ph type="title"/>
          </p:nvPr>
        </p:nvSpPr>
        <p:spPr>
          <a:xfrm>
            <a:off x="181350" y="82325"/>
            <a:ext cx="11829300" cy="7851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2"/>
              </a:buClr>
              <a:buSzPts val="4400"/>
              <a:buFont typeface="Arial"/>
              <a:buNone/>
            </a:pPr>
            <a:r>
              <a:rPr lang="en-GB" b="1"/>
              <a:t>London LMI - Key Jobs now</a:t>
            </a:r>
            <a:endParaRPr sz="4400" b="1" i="0" u="none" strike="noStrike" cap="none">
              <a:solidFill>
                <a:schemeClr val="dk2"/>
              </a:solidFill>
              <a:latin typeface="Arial"/>
              <a:ea typeface="Arial"/>
              <a:cs typeface="Arial"/>
              <a:sym typeface="Arial"/>
            </a:endParaRPr>
          </a:p>
        </p:txBody>
      </p:sp>
      <p:sp>
        <p:nvSpPr>
          <p:cNvPr id="67" name="Google Shape;67;p16"/>
          <p:cNvSpPr txBox="1"/>
          <p:nvPr/>
        </p:nvSpPr>
        <p:spPr>
          <a:xfrm>
            <a:off x="138550" y="956950"/>
            <a:ext cx="11949000" cy="45123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en-GB" sz="1800">
                <a:solidFill>
                  <a:schemeClr val="dk2"/>
                </a:solidFill>
              </a:rPr>
              <a:t>These sectors employ more than 60% of workers in London:</a:t>
            </a:r>
            <a:endParaRPr sz="1800">
              <a:solidFill>
                <a:schemeClr val="dk2"/>
              </a:solidFill>
            </a:endParaRPr>
          </a:p>
          <a:p>
            <a:pPr marL="457200" lvl="0" indent="-342900" algn="l" rtl="0">
              <a:lnSpc>
                <a:spcPct val="115000"/>
              </a:lnSpc>
              <a:spcBef>
                <a:spcPts val="800"/>
              </a:spcBef>
              <a:spcAft>
                <a:spcPts val="0"/>
              </a:spcAft>
              <a:buClr>
                <a:schemeClr val="dk2"/>
              </a:buClr>
              <a:buSzPts val="1800"/>
              <a:buChar char="●"/>
            </a:pPr>
            <a:r>
              <a:rPr lang="en-GB" sz="1800" b="1">
                <a:solidFill>
                  <a:schemeClr val="dk2"/>
                </a:solidFill>
              </a:rPr>
              <a:t>Professional</a:t>
            </a:r>
            <a:r>
              <a:rPr lang="en-GB" sz="1800">
                <a:solidFill>
                  <a:schemeClr val="dk2"/>
                </a:solidFill>
              </a:rPr>
              <a:t> - Head Offices and Management Consultants; Legal, Finance and Accounting activities; Marketing and Advertising; Business Administration </a:t>
            </a:r>
            <a:endParaRPr sz="1800">
              <a:solidFill>
                <a:schemeClr val="dk2"/>
              </a:solidFill>
            </a:endParaRPr>
          </a:p>
          <a:p>
            <a:pPr marL="457200" lvl="0" indent="-342900" algn="l" rtl="0">
              <a:lnSpc>
                <a:spcPct val="115000"/>
              </a:lnSpc>
              <a:spcBef>
                <a:spcPts val="0"/>
              </a:spcBef>
              <a:spcAft>
                <a:spcPts val="0"/>
              </a:spcAft>
              <a:buClr>
                <a:schemeClr val="dk2"/>
              </a:buClr>
              <a:buSzPts val="1800"/>
              <a:buChar char="●"/>
            </a:pPr>
            <a:r>
              <a:rPr lang="en-GB" sz="1800" b="1">
                <a:solidFill>
                  <a:schemeClr val="dk2"/>
                </a:solidFill>
              </a:rPr>
              <a:t>Technical </a:t>
            </a:r>
            <a:r>
              <a:rPr lang="en-GB" sz="1800">
                <a:solidFill>
                  <a:schemeClr val="dk2"/>
                </a:solidFill>
              </a:rPr>
              <a:t>- Architectural and Engineering activities; Information and Communication; Construction</a:t>
            </a:r>
            <a:endParaRPr sz="1800">
              <a:solidFill>
                <a:schemeClr val="dk2"/>
              </a:solidFill>
            </a:endParaRPr>
          </a:p>
          <a:p>
            <a:pPr marL="457200" lvl="0" indent="-342900" algn="l" rtl="0">
              <a:lnSpc>
                <a:spcPct val="115000"/>
              </a:lnSpc>
              <a:spcBef>
                <a:spcPts val="0"/>
              </a:spcBef>
              <a:spcAft>
                <a:spcPts val="0"/>
              </a:spcAft>
              <a:buClr>
                <a:schemeClr val="dk2"/>
              </a:buClr>
              <a:buSzPts val="1800"/>
              <a:buChar char="●"/>
            </a:pPr>
            <a:r>
              <a:rPr lang="en-GB" sz="1800" b="1">
                <a:solidFill>
                  <a:schemeClr val="dk2"/>
                </a:solidFill>
              </a:rPr>
              <a:t>Scientific </a:t>
            </a:r>
            <a:r>
              <a:rPr lang="en-GB" sz="1800">
                <a:solidFill>
                  <a:schemeClr val="dk2"/>
                </a:solidFill>
              </a:rPr>
              <a:t>- which includes: Research and Experimental activities, Technological research. </a:t>
            </a:r>
            <a:endParaRPr sz="1800">
              <a:solidFill>
                <a:schemeClr val="dk2"/>
              </a:solidFill>
            </a:endParaRPr>
          </a:p>
          <a:p>
            <a:pPr marL="0" lvl="0" indent="0" algn="l" rtl="0">
              <a:lnSpc>
                <a:spcPct val="115000"/>
              </a:lnSpc>
              <a:spcBef>
                <a:spcPts val="400"/>
              </a:spcBef>
              <a:spcAft>
                <a:spcPts val="0"/>
              </a:spcAft>
              <a:buNone/>
            </a:pPr>
            <a:endParaRPr sz="1200">
              <a:solidFill>
                <a:schemeClr val="dk2"/>
              </a:solidFill>
            </a:endParaRPr>
          </a:p>
          <a:p>
            <a:pPr marL="0" lvl="0" indent="0" algn="l" rtl="0">
              <a:lnSpc>
                <a:spcPct val="150000"/>
              </a:lnSpc>
              <a:spcBef>
                <a:spcPts val="400"/>
              </a:spcBef>
              <a:spcAft>
                <a:spcPts val="0"/>
              </a:spcAft>
              <a:buNone/>
            </a:pPr>
            <a:r>
              <a:rPr lang="en-GB" sz="1800">
                <a:solidFill>
                  <a:schemeClr val="dk2"/>
                </a:solidFill>
              </a:rPr>
              <a:t>There are also significant opportunities in other key sectors for London including:</a:t>
            </a:r>
            <a:endParaRPr sz="1800">
              <a:solidFill>
                <a:schemeClr val="dk2"/>
              </a:solidFill>
            </a:endParaRPr>
          </a:p>
          <a:p>
            <a:pPr marL="457200" lvl="0" indent="-342900" algn="l" rtl="0">
              <a:lnSpc>
                <a:spcPct val="115000"/>
              </a:lnSpc>
              <a:spcBef>
                <a:spcPts val="800"/>
              </a:spcBef>
              <a:spcAft>
                <a:spcPts val="0"/>
              </a:spcAft>
              <a:buClr>
                <a:schemeClr val="dk2"/>
              </a:buClr>
              <a:buSzPts val="1800"/>
              <a:buChar char="●"/>
            </a:pPr>
            <a:r>
              <a:rPr lang="en-GB" sz="1800">
                <a:solidFill>
                  <a:schemeClr val="dk2"/>
                </a:solidFill>
              </a:rPr>
              <a:t>Retail </a:t>
            </a:r>
            <a:endParaRPr sz="1800">
              <a:solidFill>
                <a:schemeClr val="dk2"/>
              </a:solidFill>
            </a:endParaRPr>
          </a:p>
          <a:p>
            <a:pPr marL="457200" lvl="0" indent="-342900" algn="l" rtl="0">
              <a:lnSpc>
                <a:spcPct val="115000"/>
              </a:lnSpc>
              <a:spcBef>
                <a:spcPts val="0"/>
              </a:spcBef>
              <a:spcAft>
                <a:spcPts val="0"/>
              </a:spcAft>
              <a:buClr>
                <a:schemeClr val="dk2"/>
              </a:buClr>
              <a:buSzPts val="1800"/>
              <a:buChar char="●"/>
            </a:pPr>
            <a:r>
              <a:rPr lang="en-GB" sz="1800">
                <a:solidFill>
                  <a:schemeClr val="dk2"/>
                </a:solidFill>
              </a:rPr>
              <a:t>Healthcare</a:t>
            </a:r>
            <a:endParaRPr sz="1800">
              <a:solidFill>
                <a:schemeClr val="dk2"/>
              </a:solidFill>
            </a:endParaRPr>
          </a:p>
          <a:p>
            <a:pPr marL="457200" lvl="0" indent="-342900" algn="l" rtl="0">
              <a:lnSpc>
                <a:spcPct val="115000"/>
              </a:lnSpc>
              <a:spcBef>
                <a:spcPts val="0"/>
              </a:spcBef>
              <a:spcAft>
                <a:spcPts val="0"/>
              </a:spcAft>
              <a:buClr>
                <a:schemeClr val="dk2"/>
              </a:buClr>
              <a:buSzPts val="1800"/>
              <a:buChar char="●"/>
            </a:pPr>
            <a:r>
              <a:rPr lang="en-GB" sz="1800">
                <a:solidFill>
                  <a:schemeClr val="dk2"/>
                </a:solidFill>
              </a:rPr>
              <a:t>Education</a:t>
            </a:r>
            <a:endParaRPr sz="1800">
              <a:solidFill>
                <a:schemeClr val="dk2"/>
              </a:solidFill>
            </a:endParaRPr>
          </a:p>
          <a:p>
            <a:pPr marL="457200" lvl="0" indent="-342900" algn="l" rtl="0">
              <a:lnSpc>
                <a:spcPct val="115000"/>
              </a:lnSpc>
              <a:spcBef>
                <a:spcPts val="0"/>
              </a:spcBef>
              <a:spcAft>
                <a:spcPts val="0"/>
              </a:spcAft>
              <a:buClr>
                <a:schemeClr val="dk2"/>
              </a:buClr>
              <a:buSzPts val="1800"/>
              <a:buChar char="●"/>
            </a:pPr>
            <a:r>
              <a:rPr lang="en-GB" sz="1800">
                <a:solidFill>
                  <a:schemeClr val="dk2"/>
                </a:solidFill>
              </a:rPr>
              <a:t>Hotels, Events and Food</a:t>
            </a:r>
            <a:endParaRPr sz="1800">
              <a:solidFill>
                <a:schemeClr val="dk2"/>
              </a:solidFill>
            </a:endParaRPr>
          </a:p>
          <a:p>
            <a:pPr marL="457200" lvl="0" indent="-342900" algn="l" rtl="0">
              <a:lnSpc>
                <a:spcPct val="115000"/>
              </a:lnSpc>
              <a:spcBef>
                <a:spcPts val="0"/>
              </a:spcBef>
              <a:spcAft>
                <a:spcPts val="0"/>
              </a:spcAft>
              <a:buClr>
                <a:schemeClr val="dk2"/>
              </a:buClr>
              <a:buSzPts val="1800"/>
              <a:buChar char="●"/>
            </a:pPr>
            <a:r>
              <a:rPr lang="en-GB" sz="1800">
                <a:solidFill>
                  <a:schemeClr val="dk2"/>
                </a:solidFill>
              </a:rPr>
              <a:t>Logistics, Transport and Storage</a:t>
            </a:r>
            <a:endParaRPr sz="1800">
              <a:solidFill>
                <a:schemeClr val="dk2"/>
              </a:solidFill>
            </a:endParaRPr>
          </a:p>
          <a:p>
            <a:pPr marL="457200" lvl="0" indent="-342900" algn="l" rtl="0">
              <a:lnSpc>
                <a:spcPct val="115000"/>
              </a:lnSpc>
              <a:spcBef>
                <a:spcPts val="0"/>
              </a:spcBef>
              <a:spcAft>
                <a:spcPts val="0"/>
              </a:spcAft>
              <a:buClr>
                <a:schemeClr val="dk2"/>
              </a:buClr>
              <a:buSzPts val="1800"/>
              <a:buChar char="●"/>
            </a:pPr>
            <a:r>
              <a:rPr lang="en-GB" sz="1800">
                <a:solidFill>
                  <a:schemeClr val="dk2"/>
                </a:solidFill>
              </a:rPr>
              <a:t>Leisure, Arts and Entertainment</a:t>
            </a:r>
            <a:endParaRPr sz="1800">
              <a:solidFill>
                <a:schemeClr val="dk2"/>
              </a:solidFill>
            </a:endParaRPr>
          </a:p>
          <a:p>
            <a:pPr marL="0" lvl="0" indent="0" algn="l" rtl="0">
              <a:spcBef>
                <a:spcPts val="40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7"/>
          <p:cNvSpPr txBox="1">
            <a:spLocks noGrp="1"/>
          </p:cNvSpPr>
          <p:nvPr>
            <p:ph type="title"/>
          </p:nvPr>
        </p:nvSpPr>
        <p:spPr>
          <a:xfrm>
            <a:off x="1336350" y="141100"/>
            <a:ext cx="9519300" cy="10050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2"/>
              </a:buClr>
              <a:buSzPts val="4400"/>
              <a:buFont typeface="Arial"/>
              <a:buNone/>
            </a:pPr>
            <a:r>
              <a:rPr lang="en-GB" b="1"/>
              <a:t>Current London LMI.  </a:t>
            </a:r>
            <a:endParaRPr sz="4400" b="1" i="0" u="none" strike="noStrike" cap="none">
              <a:solidFill>
                <a:schemeClr val="dk2"/>
              </a:solidFill>
              <a:latin typeface="Arial"/>
              <a:ea typeface="Arial"/>
              <a:cs typeface="Arial"/>
              <a:sym typeface="Arial"/>
            </a:endParaRPr>
          </a:p>
        </p:txBody>
      </p:sp>
      <p:pic>
        <p:nvPicPr>
          <p:cNvPr id="73" name="Google Shape;73;p17"/>
          <p:cNvPicPr preferRelativeResize="0"/>
          <p:nvPr/>
        </p:nvPicPr>
        <p:blipFill>
          <a:blip r:embed="rId3">
            <a:alphaModFix/>
          </a:blip>
          <a:stretch>
            <a:fillRect/>
          </a:stretch>
        </p:blipFill>
        <p:spPr>
          <a:xfrm>
            <a:off x="1571662" y="1270162"/>
            <a:ext cx="9048675" cy="39927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8"/>
          <p:cNvSpPr txBox="1">
            <a:spLocks noGrp="1"/>
          </p:cNvSpPr>
          <p:nvPr>
            <p:ph type="title"/>
          </p:nvPr>
        </p:nvSpPr>
        <p:spPr>
          <a:xfrm>
            <a:off x="1336350" y="141100"/>
            <a:ext cx="9519300" cy="10050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2"/>
              </a:buClr>
              <a:buSzPts val="4400"/>
              <a:buFont typeface="Arial"/>
              <a:buNone/>
            </a:pPr>
            <a:r>
              <a:rPr lang="en-GB" b="1"/>
              <a:t>Current London LMI.  </a:t>
            </a:r>
            <a:endParaRPr sz="4400" b="1" i="0" u="none" strike="noStrike" cap="none">
              <a:solidFill>
                <a:schemeClr val="dk2"/>
              </a:solidFill>
              <a:latin typeface="Arial"/>
              <a:ea typeface="Arial"/>
              <a:cs typeface="Arial"/>
              <a:sym typeface="Arial"/>
            </a:endParaRPr>
          </a:p>
        </p:txBody>
      </p:sp>
      <p:pic>
        <p:nvPicPr>
          <p:cNvPr id="79" name="Google Shape;79;p18"/>
          <p:cNvPicPr preferRelativeResize="0"/>
          <p:nvPr/>
        </p:nvPicPr>
        <p:blipFill>
          <a:blip r:embed="rId3">
            <a:alphaModFix/>
          </a:blip>
          <a:stretch>
            <a:fillRect/>
          </a:stretch>
        </p:blipFill>
        <p:spPr>
          <a:xfrm>
            <a:off x="381000" y="1369025"/>
            <a:ext cx="11430000" cy="34575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9"/>
          <p:cNvSpPr txBox="1">
            <a:spLocks noGrp="1"/>
          </p:cNvSpPr>
          <p:nvPr>
            <p:ph type="title"/>
          </p:nvPr>
        </p:nvSpPr>
        <p:spPr>
          <a:xfrm>
            <a:off x="1336350" y="141100"/>
            <a:ext cx="9519300" cy="10050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2"/>
              </a:buClr>
              <a:buSzPts val="4400"/>
              <a:buFont typeface="Arial"/>
              <a:buNone/>
            </a:pPr>
            <a:r>
              <a:rPr lang="en-GB" b="1"/>
              <a:t>Current London LMI.  </a:t>
            </a:r>
            <a:endParaRPr sz="4400" b="1" i="0" u="none" strike="noStrike" cap="none">
              <a:solidFill>
                <a:schemeClr val="dk2"/>
              </a:solidFill>
              <a:latin typeface="Arial"/>
              <a:ea typeface="Arial"/>
              <a:cs typeface="Arial"/>
              <a:sym typeface="Arial"/>
            </a:endParaRPr>
          </a:p>
        </p:txBody>
      </p:sp>
      <p:pic>
        <p:nvPicPr>
          <p:cNvPr id="85" name="Google Shape;85;p19"/>
          <p:cNvPicPr preferRelativeResize="0"/>
          <p:nvPr/>
        </p:nvPicPr>
        <p:blipFill>
          <a:blip r:embed="rId3">
            <a:alphaModFix/>
          </a:blip>
          <a:stretch>
            <a:fillRect/>
          </a:stretch>
        </p:blipFill>
        <p:spPr>
          <a:xfrm>
            <a:off x="395275" y="1051650"/>
            <a:ext cx="11401425" cy="44577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0"/>
          <p:cNvSpPr txBox="1">
            <a:spLocks noGrp="1"/>
          </p:cNvSpPr>
          <p:nvPr>
            <p:ph type="title"/>
          </p:nvPr>
        </p:nvSpPr>
        <p:spPr>
          <a:xfrm>
            <a:off x="138550" y="157024"/>
            <a:ext cx="11859600" cy="6504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2"/>
              </a:buClr>
              <a:buSzPts val="4400"/>
              <a:buFont typeface="Arial"/>
              <a:buNone/>
            </a:pPr>
            <a:r>
              <a:rPr lang="en-GB" b="1"/>
              <a:t>Key UK Data for your age bracket - 16-24</a:t>
            </a:r>
            <a:endParaRPr sz="4400" b="1" i="0" u="none" strike="noStrike" cap="none">
              <a:solidFill>
                <a:schemeClr val="dk2"/>
              </a:solidFill>
              <a:latin typeface="Arial"/>
              <a:ea typeface="Arial"/>
              <a:cs typeface="Arial"/>
              <a:sym typeface="Arial"/>
            </a:endParaRPr>
          </a:p>
        </p:txBody>
      </p:sp>
      <p:sp>
        <p:nvSpPr>
          <p:cNvPr id="91" name="Google Shape;91;p20"/>
          <p:cNvSpPr txBox="1"/>
          <p:nvPr/>
        </p:nvSpPr>
        <p:spPr>
          <a:xfrm>
            <a:off x="138545" y="1205346"/>
            <a:ext cx="11859600" cy="40224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2"/>
              </a:buClr>
              <a:buSzPts val="4400"/>
              <a:buFont typeface="Arial"/>
              <a:buNone/>
            </a:pPr>
            <a:endParaRPr sz="4400" b="0" i="0" u="none" strike="noStrike" cap="none">
              <a:solidFill>
                <a:schemeClr val="dk2"/>
              </a:solidFill>
              <a:latin typeface="Arial"/>
              <a:ea typeface="Arial"/>
              <a:cs typeface="Arial"/>
              <a:sym typeface="Arial"/>
            </a:endParaRPr>
          </a:p>
        </p:txBody>
      </p:sp>
      <p:sp>
        <p:nvSpPr>
          <p:cNvPr id="92" name="Google Shape;92;p20"/>
          <p:cNvSpPr txBox="1"/>
          <p:nvPr/>
        </p:nvSpPr>
        <p:spPr>
          <a:xfrm>
            <a:off x="138550" y="1016725"/>
            <a:ext cx="11963700" cy="4467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100"/>
              </a:spcBef>
              <a:spcAft>
                <a:spcPts val="0"/>
              </a:spcAft>
              <a:buNone/>
            </a:pPr>
            <a:r>
              <a:rPr lang="en-GB" sz="2400">
                <a:solidFill>
                  <a:srgbClr val="0000B3"/>
                </a:solidFill>
              </a:rPr>
              <a:t>The UK Unemployment rate in June 2018 was </a:t>
            </a:r>
            <a:r>
              <a:rPr lang="en-GB" sz="2400" b="1" u="sng">
                <a:solidFill>
                  <a:srgbClr val="0000B3"/>
                </a:solidFill>
              </a:rPr>
              <a:t>4.2%.</a:t>
            </a:r>
            <a:endParaRPr sz="2400" b="1" u="sng">
              <a:solidFill>
                <a:srgbClr val="0000B3"/>
              </a:solidFill>
            </a:endParaRPr>
          </a:p>
          <a:p>
            <a:pPr marL="0" lvl="0" indent="0" algn="l" rtl="0">
              <a:lnSpc>
                <a:spcPct val="115000"/>
              </a:lnSpc>
              <a:spcBef>
                <a:spcPts val="1100"/>
              </a:spcBef>
              <a:spcAft>
                <a:spcPts val="0"/>
              </a:spcAft>
              <a:buNone/>
            </a:pPr>
            <a:r>
              <a:rPr lang="en-GB" sz="2400">
                <a:solidFill>
                  <a:srgbClr val="0000B3"/>
                </a:solidFill>
              </a:rPr>
              <a:t>The unemployment rate for 16-24 year olds was </a:t>
            </a:r>
            <a:r>
              <a:rPr lang="en-GB" sz="2400" b="1" u="sng">
                <a:solidFill>
                  <a:srgbClr val="0000B3"/>
                </a:solidFill>
              </a:rPr>
              <a:t>11.9%</a:t>
            </a:r>
            <a:r>
              <a:rPr lang="en-GB" sz="2400">
                <a:solidFill>
                  <a:srgbClr val="0000B3"/>
                </a:solidFill>
              </a:rPr>
              <a:t>, down from 12.5% a year ago.</a:t>
            </a:r>
            <a:endParaRPr sz="2400">
              <a:solidFill>
                <a:srgbClr val="0000B3"/>
              </a:solidFill>
            </a:endParaRPr>
          </a:p>
          <a:p>
            <a:pPr marL="0" lvl="0" indent="0" algn="l" rtl="0">
              <a:lnSpc>
                <a:spcPct val="115000"/>
              </a:lnSpc>
              <a:spcBef>
                <a:spcPts val="1100"/>
              </a:spcBef>
              <a:spcAft>
                <a:spcPts val="0"/>
              </a:spcAft>
              <a:buNone/>
            </a:pPr>
            <a:r>
              <a:rPr lang="en-GB" sz="2400" b="1">
                <a:solidFill>
                  <a:srgbClr val="0000B3"/>
                </a:solidFill>
              </a:rPr>
              <a:t>520,000 </a:t>
            </a:r>
            <a:r>
              <a:rPr lang="en-GB" sz="2400">
                <a:solidFill>
                  <a:srgbClr val="0000B3"/>
                </a:solidFill>
              </a:rPr>
              <a:t>young people aged 16-24 were unemployed in February-April 2018.</a:t>
            </a:r>
            <a:endParaRPr sz="2400">
              <a:solidFill>
                <a:srgbClr val="0000B3"/>
              </a:solidFill>
            </a:endParaRPr>
          </a:p>
          <a:p>
            <a:pPr marL="0" lvl="0" indent="0" algn="l" rtl="0">
              <a:lnSpc>
                <a:spcPct val="115000"/>
              </a:lnSpc>
              <a:spcBef>
                <a:spcPts val="1100"/>
              </a:spcBef>
              <a:spcAft>
                <a:spcPts val="0"/>
              </a:spcAft>
              <a:buNone/>
            </a:pPr>
            <a:r>
              <a:rPr lang="en-GB" sz="2400">
                <a:solidFill>
                  <a:srgbClr val="0000B3"/>
                </a:solidFill>
              </a:rPr>
              <a:t>This does not include those in school, college or university. </a:t>
            </a:r>
            <a:endParaRPr sz="2400">
              <a:solidFill>
                <a:srgbClr val="0000B3"/>
              </a:solidFill>
            </a:endParaRPr>
          </a:p>
          <a:p>
            <a:pPr marL="0" lvl="0" indent="0" algn="l" rtl="0">
              <a:lnSpc>
                <a:spcPct val="115000"/>
              </a:lnSpc>
              <a:spcBef>
                <a:spcPts val="1100"/>
              </a:spcBef>
              <a:spcAft>
                <a:spcPts val="0"/>
              </a:spcAft>
              <a:buNone/>
            </a:pPr>
            <a:r>
              <a:rPr lang="en-GB" sz="2400">
                <a:solidFill>
                  <a:srgbClr val="0000B3"/>
                </a:solidFill>
              </a:rPr>
              <a:t>The figures are improving for your age group…...but</a:t>
            </a:r>
            <a:endParaRPr sz="2400">
              <a:solidFill>
                <a:srgbClr val="0000B3"/>
              </a:solidFill>
            </a:endParaRPr>
          </a:p>
          <a:p>
            <a:pPr marL="0" lvl="0" indent="0" algn="l" rtl="0">
              <a:lnSpc>
                <a:spcPct val="115000"/>
              </a:lnSpc>
              <a:spcBef>
                <a:spcPts val="1100"/>
              </a:spcBef>
              <a:spcAft>
                <a:spcPts val="0"/>
              </a:spcAft>
              <a:buClr>
                <a:schemeClr val="dk1"/>
              </a:buClr>
              <a:buSzPts val="1100"/>
              <a:buFont typeface="Arial"/>
              <a:buNone/>
            </a:pPr>
            <a:r>
              <a:rPr lang="en-GB" sz="2400">
                <a:solidFill>
                  <a:srgbClr val="0000B3"/>
                </a:solidFill>
              </a:rPr>
              <a:t>If you are aged 16-24, you are </a:t>
            </a:r>
            <a:r>
              <a:rPr lang="en-GB" sz="2400" b="1" u="sng">
                <a:solidFill>
                  <a:srgbClr val="0000B3"/>
                </a:solidFill>
              </a:rPr>
              <a:t>almost 3 times</a:t>
            </a:r>
            <a:r>
              <a:rPr lang="en-GB" sz="2400">
                <a:solidFill>
                  <a:srgbClr val="0000B3"/>
                </a:solidFill>
              </a:rPr>
              <a:t> as likely likely to be unemployed than someone aged 24-64. </a:t>
            </a:r>
            <a:endParaRPr sz="2400">
              <a:solidFill>
                <a:srgbClr val="0000B3"/>
              </a:solidFill>
            </a:endParaRPr>
          </a:p>
          <a:p>
            <a:pPr marL="0" lvl="0" indent="0" algn="l" rtl="0">
              <a:lnSpc>
                <a:spcPct val="115000"/>
              </a:lnSpc>
              <a:spcBef>
                <a:spcPts val="1100"/>
              </a:spcBef>
              <a:spcAft>
                <a:spcPts val="0"/>
              </a:spcAft>
              <a:buClr>
                <a:schemeClr val="dk1"/>
              </a:buClr>
              <a:buSzPts val="1100"/>
              <a:buFont typeface="Arial"/>
              <a:buNone/>
            </a:pPr>
            <a:endParaRPr sz="2400" b="1">
              <a:solidFill>
                <a:srgbClr val="0000B3"/>
              </a:solidFill>
            </a:endParaRPr>
          </a:p>
          <a:p>
            <a:pPr marL="0" lvl="0" indent="0" algn="l" rtl="0">
              <a:lnSpc>
                <a:spcPct val="115000"/>
              </a:lnSpc>
              <a:spcBef>
                <a:spcPts val="1100"/>
              </a:spcBef>
              <a:spcAft>
                <a:spcPts val="0"/>
              </a:spcAft>
              <a:buClr>
                <a:schemeClr val="dk1"/>
              </a:buClr>
              <a:buSzPts val="1100"/>
              <a:buFont typeface="Arial"/>
              <a:buNone/>
            </a:pPr>
            <a:r>
              <a:rPr lang="en-GB" sz="950">
                <a:solidFill>
                  <a:schemeClr val="dk1"/>
                </a:solidFill>
                <a:latin typeface="Verdana"/>
                <a:ea typeface="Verdana"/>
                <a:cs typeface="Verdana"/>
                <a:sym typeface="Verdana"/>
              </a:rPr>
              <a:t>.</a:t>
            </a:r>
            <a:endParaRPr sz="950">
              <a:solidFill>
                <a:schemeClr val="dk1"/>
              </a:solidFill>
              <a:latin typeface="Verdana"/>
              <a:ea typeface="Verdana"/>
              <a:cs typeface="Verdana"/>
              <a:sym typeface="Verdana"/>
            </a:endParaRPr>
          </a:p>
          <a:p>
            <a:pPr marL="0" marR="0" lvl="0" indent="0" algn="l" rtl="0">
              <a:lnSpc>
                <a:spcPct val="90000"/>
              </a:lnSpc>
              <a:spcBef>
                <a:spcPts val="1100"/>
              </a:spcBef>
              <a:spcAft>
                <a:spcPts val="0"/>
              </a:spcAft>
              <a:buNone/>
            </a:pPr>
            <a:endParaRPr/>
          </a:p>
          <a:p>
            <a:pPr marL="0" marR="0" lvl="0" indent="0" algn="l" rtl="0">
              <a:lnSpc>
                <a:spcPct val="90000"/>
              </a:lnSpc>
              <a:spcBef>
                <a:spcPts val="0"/>
              </a:spcBef>
              <a:spcAft>
                <a:spcPts val="0"/>
              </a:spcAft>
              <a:buClr>
                <a:schemeClr val="dk2"/>
              </a:buClr>
              <a:buSzPts val="3600"/>
              <a:buFont typeface="Arial"/>
              <a:buNone/>
            </a:pPr>
            <a:endParaRPr sz="3600" b="0" i="0" u="none" strike="noStrike" cap="none">
              <a:solidFill>
                <a:schemeClr val="dk2"/>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1_Custom Design">
  <a:themeElements>
    <a:clrScheme name="Logic Colours">
      <a:dk1>
        <a:srgbClr val="000000"/>
      </a:dk1>
      <a:lt1>
        <a:srgbClr val="FFFFFF"/>
      </a:lt1>
      <a:dk2>
        <a:srgbClr val="0000B3"/>
      </a:dk2>
      <a:lt2>
        <a:srgbClr val="00CCFF"/>
      </a:lt2>
      <a:accent1>
        <a:srgbClr val="5900B3"/>
      </a:accent1>
      <a:accent2>
        <a:srgbClr val="FF00FF"/>
      </a:accent2>
      <a:accent3>
        <a:srgbClr val="80FF00"/>
      </a:accent3>
      <a:accent4>
        <a:srgbClr val="FFFFFF"/>
      </a:accent4>
      <a:accent5>
        <a:srgbClr val="FFFFFF"/>
      </a:accent5>
      <a:accent6>
        <a:srgbClr val="FFFFFF"/>
      </a:accent6>
      <a:hlink>
        <a:srgbClr val="FF00FF"/>
      </a:hlink>
      <a:folHlink>
        <a:srgbClr val="80FF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Logic Colours">
      <a:dk1>
        <a:srgbClr val="000000"/>
      </a:dk1>
      <a:lt1>
        <a:srgbClr val="FFFFFF"/>
      </a:lt1>
      <a:dk2>
        <a:srgbClr val="0000B3"/>
      </a:dk2>
      <a:lt2>
        <a:srgbClr val="00CCFF"/>
      </a:lt2>
      <a:accent1>
        <a:srgbClr val="5900B3"/>
      </a:accent1>
      <a:accent2>
        <a:srgbClr val="FF00FF"/>
      </a:accent2>
      <a:accent3>
        <a:srgbClr val="80FF00"/>
      </a:accent3>
      <a:accent4>
        <a:srgbClr val="FFFFFF"/>
      </a:accent4>
      <a:accent5>
        <a:srgbClr val="FFFFFF"/>
      </a:accent5>
      <a:accent6>
        <a:srgbClr val="FFFFFF"/>
      </a:accent6>
      <a:hlink>
        <a:srgbClr val="FF00FF"/>
      </a:hlink>
      <a:folHlink>
        <a:srgbClr val="80FF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562</Words>
  <Application>Microsoft Office PowerPoint</Application>
  <PresentationFormat>Widescreen</PresentationFormat>
  <Paragraphs>61</Paragraphs>
  <Slides>12</Slides>
  <Notes>12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Verdana</vt:lpstr>
      <vt:lpstr>1_Custom Design</vt:lpstr>
      <vt:lpstr>Custom Design</vt:lpstr>
      <vt:lpstr>London’s   Labour Market Information</vt:lpstr>
      <vt:lpstr>What is Labour Market Information (LMI)? </vt:lpstr>
      <vt:lpstr>Why was Logic School set up?</vt:lpstr>
      <vt:lpstr>Why was Logic School set up?</vt:lpstr>
      <vt:lpstr>London LMI - Key Jobs now</vt:lpstr>
      <vt:lpstr>Current London LMI.  </vt:lpstr>
      <vt:lpstr>Current London LMI.  </vt:lpstr>
      <vt:lpstr>Current London LMI.  </vt:lpstr>
      <vt:lpstr>Key UK Data for your age bracket - 16-24</vt:lpstr>
      <vt:lpstr>London LMI - The Future</vt:lpstr>
      <vt:lpstr>London LMI - the impact on you!</vt:lpstr>
      <vt:lpstr>Looking forwards; Looking outwards; Taking action.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London’s   Labour Market Information</dc:title>
  <dc:creator>J Cadogan (Logic Studio School)</dc:creator>
  <cp:lastModifiedBy>J Cadogan (Logic Studio School)</cp:lastModifiedBy>
  <cp:revision>1</cp:revision>
  <dcterms:modified xsi:type="dcterms:W3CDTF">2018-10-16T13:47:38Z</dcterms:modified>
</cp:coreProperties>
</file>